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ittlere Formatvorlage 4 - Akz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D90C0F-5CF3-45BA-993D-6DFF5A960A28}" type="datetimeFigureOut">
              <a:rPr lang="de-DE" smtClean="0"/>
              <a:t>26.10.2018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6A3493-C23A-4D00-A6C7-B5F3EBB704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9863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A3493-C23A-4D00-A6C7-B5F3EBB70475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2284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BD411-CFBD-462C-8C0B-8E4C65142FD1}" type="datetimeFigureOut">
              <a:rPr lang="de-DE" smtClean="0"/>
              <a:t>26.10.2018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767EF-8C02-4E80-9E7B-A1DA055A81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5289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BD411-CFBD-462C-8C0B-8E4C65142FD1}" type="datetimeFigureOut">
              <a:rPr lang="de-DE" smtClean="0"/>
              <a:t>26.10.2018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767EF-8C02-4E80-9E7B-A1DA055A81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8758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BD411-CFBD-462C-8C0B-8E4C65142FD1}" type="datetimeFigureOut">
              <a:rPr lang="de-DE" smtClean="0"/>
              <a:t>26.10.2018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767EF-8C02-4E80-9E7B-A1DA055A81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432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BD411-CFBD-462C-8C0B-8E4C65142FD1}" type="datetimeFigureOut">
              <a:rPr lang="de-DE" smtClean="0"/>
              <a:t>26.10.2018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767EF-8C02-4E80-9E7B-A1DA055A81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0508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BD411-CFBD-462C-8C0B-8E4C65142FD1}" type="datetimeFigureOut">
              <a:rPr lang="de-DE" smtClean="0"/>
              <a:t>26.10.2018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767EF-8C02-4E80-9E7B-A1DA055A81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5570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BD411-CFBD-462C-8C0B-8E4C65142FD1}" type="datetimeFigureOut">
              <a:rPr lang="de-DE" smtClean="0"/>
              <a:t>26.10.2018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767EF-8C02-4E80-9E7B-A1DA055A81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6394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BD411-CFBD-462C-8C0B-8E4C65142FD1}" type="datetimeFigureOut">
              <a:rPr lang="de-DE" smtClean="0"/>
              <a:t>26.10.2018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767EF-8C02-4E80-9E7B-A1DA055A81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2802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BD411-CFBD-462C-8C0B-8E4C65142FD1}" type="datetimeFigureOut">
              <a:rPr lang="de-DE" smtClean="0"/>
              <a:t>26.10.2018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767EF-8C02-4E80-9E7B-A1DA055A81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2349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BD411-CFBD-462C-8C0B-8E4C65142FD1}" type="datetimeFigureOut">
              <a:rPr lang="de-DE" smtClean="0"/>
              <a:t>26.10.2018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767EF-8C02-4E80-9E7B-A1DA055A81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3246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BD411-CFBD-462C-8C0B-8E4C65142FD1}" type="datetimeFigureOut">
              <a:rPr lang="de-DE" smtClean="0"/>
              <a:t>26.10.2018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767EF-8C02-4E80-9E7B-A1DA055A81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1022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BD411-CFBD-462C-8C0B-8E4C65142FD1}" type="datetimeFigureOut">
              <a:rPr lang="de-DE" smtClean="0"/>
              <a:t>26.10.2018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767EF-8C02-4E80-9E7B-A1DA055A81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519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BD411-CFBD-462C-8C0B-8E4C65142FD1}" type="datetimeFigureOut">
              <a:rPr lang="de-DE" smtClean="0"/>
              <a:t>26.10.2018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767EF-8C02-4E80-9E7B-A1DA055A81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360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6600" b="1" dirty="0" smtClean="0"/>
              <a:t>Leistung</a:t>
            </a:r>
            <a:endParaRPr lang="de-DE" sz="66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Diese Präsentation findest du auf der Homepage der Realschule.</a:t>
            </a:r>
            <a:br>
              <a:rPr lang="de-DE" dirty="0" smtClean="0"/>
            </a:br>
            <a:r>
              <a:rPr lang="de-DE" dirty="0" smtClean="0"/>
              <a:t>Deshalb musst du manche Inhalte jetzt nur durchzulesen.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7317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260648"/>
            <a:ext cx="8765232" cy="6408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000" i="1" dirty="0" smtClean="0">
                <a:solidFill>
                  <a:srgbClr val="66FF33"/>
                </a:solidFill>
              </a:rPr>
              <a:t>Durchlesen </a:t>
            </a:r>
            <a:r>
              <a:rPr lang="de-DE" b="1" dirty="0" smtClean="0"/>
              <a:t>Zwei </a:t>
            </a:r>
            <a:r>
              <a:rPr lang="de-DE" b="1" dirty="0" smtClean="0"/>
              <a:t>Turbinen eines Pumpspeicher-Kraftwerks</a:t>
            </a:r>
            <a:r>
              <a:rPr lang="de-DE" b="1" dirty="0"/>
              <a:t> </a:t>
            </a:r>
            <a:r>
              <a:rPr lang="de-DE" b="1" dirty="0" smtClean="0"/>
              <a:t>im Vergleich</a:t>
            </a:r>
            <a:endParaRPr lang="de-DE" dirty="0"/>
          </a:p>
          <a:p>
            <a:pPr marL="0" lvl="0" indent="0">
              <a:buNone/>
            </a:pPr>
            <a:r>
              <a:rPr lang="de-DE" sz="2800" u="sng" dirty="0" smtClean="0"/>
              <a:t>Pumpe 1</a:t>
            </a:r>
            <a:r>
              <a:rPr lang="de-DE" sz="2800" dirty="0" smtClean="0"/>
              <a:t>: 10.000 Liter</a:t>
            </a:r>
            <a:br>
              <a:rPr lang="de-DE" sz="2800" dirty="0" smtClean="0"/>
            </a:br>
            <a:r>
              <a:rPr lang="de-DE" sz="2800" dirty="0" smtClean="0"/>
              <a:t>auf</a:t>
            </a:r>
            <a:r>
              <a:rPr lang="de-DE" sz="2800" dirty="0"/>
              <a:t> </a:t>
            </a:r>
            <a:r>
              <a:rPr lang="de-DE" sz="2800" dirty="0" smtClean="0"/>
              <a:t>102m Höhe in</a:t>
            </a:r>
            <a:br>
              <a:rPr lang="de-DE" sz="2800" dirty="0" smtClean="0"/>
            </a:br>
            <a:r>
              <a:rPr lang="de-DE" sz="2800" dirty="0" smtClean="0"/>
              <a:t>20 </a:t>
            </a:r>
            <a:r>
              <a:rPr lang="de-DE" sz="2800" dirty="0"/>
              <a:t>Sekunden.</a:t>
            </a:r>
          </a:p>
          <a:p>
            <a:pPr marL="0" lvl="0" indent="0">
              <a:buNone/>
            </a:pPr>
            <a:r>
              <a:rPr lang="de-DE" sz="2800" u="sng" dirty="0" smtClean="0"/>
              <a:t>Pumpe 2</a:t>
            </a:r>
            <a:r>
              <a:rPr lang="de-DE" sz="2800" dirty="0" smtClean="0"/>
              <a:t>: 25.000 Liter</a:t>
            </a:r>
            <a:br>
              <a:rPr lang="de-DE" sz="2800" dirty="0" smtClean="0"/>
            </a:br>
            <a:r>
              <a:rPr lang="de-DE" sz="2800" dirty="0" smtClean="0"/>
              <a:t>auf</a:t>
            </a:r>
            <a:r>
              <a:rPr lang="de-DE" sz="2800" dirty="0"/>
              <a:t> </a:t>
            </a:r>
            <a:r>
              <a:rPr lang="de-DE" sz="2800" dirty="0" smtClean="0"/>
              <a:t>86m Höhe in</a:t>
            </a:r>
            <a:r>
              <a:rPr lang="de-DE" sz="2800" dirty="0"/>
              <a:t/>
            </a:r>
            <a:br>
              <a:rPr lang="de-DE" sz="2800" dirty="0"/>
            </a:br>
            <a:r>
              <a:rPr lang="de-DE" sz="2800" dirty="0" smtClean="0"/>
              <a:t>50 </a:t>
            </a:r>
            <a:r>
              <a:rPr lang="de-DE" sz="2800" dirty="0"/>
              <a:t>Sekunden</a:t>
            </a:r>
            <a:r>
              <a:rPr lang="de-DE" sz="2800" dirty="0" smtClean="0"/>
              <a:t>.</a:t>
            </a:r>
            <a:endParaRPr lang="de-DE" dirty="0" smtClean="0"/>
          </a:p>
          <a:p>
            <a:pPr marL="0" lvl="0" indent="0">
              <a:buNone/>
            </a:pPr>
            <a:r>
              <a:rPr lang="de-DE" sz="2800" dirty="0"/>
              <a:t/>
            </a:r>
            <a:br>
              <a:rPr lang="de-DE" sz="2800" dirty="0"/>
            </a:br>
            <a:r>
              <a:rPr lang="de-DE" sz="2800" dirty="0" smtClean="0"/>
              <a:t>Wie kann man die Pumpen vergleichen?</a:t>
            </a:r>
          </a:p>
          <a:p>
            <a:pPr marL="0" lvl="0" indent="0">
              <a:buNone/>
            </a:pPr>
            <a:r>
              <a:rPr lang="de-DE" sz="2800" dirty="0" smtClean="0"/>
              <a:t>Man berechnet zuerst die Energie, die von den Pumpen aufgewendet wurde. </a:t>
            </a:r>
            <a:r>
              <a:rPr lang="de-DE" sz="2000" i="1" dirty="0" smtClean="0"/>
              <a:t>Tipp: 1 Liter Wasser wiegt 1 kg.</a:t>
            </a:r>
            <a:r>
              <a:rPr lang="de-DE" sz="2400" i="1" dirty="0" smtClean="0"/>
              <a:t/>
            </a:r>
            <a:br>
              <a:rPr lang="de-DE" sz="2400" i="1" dirty="0" smtClean="0"/>
            </a:br>
            <a:r>
              <a:rPr lang="de-DE" sz="2000" i="1" dirty="0" smtClean="0">
                <a:solidFill>
                  <a:srgbClr val="66FF33"/>
                </a:solidFill>
              </a:rPr>
              <a:t>Berechne die Energie von Pumpe 1 und Pumpe </a:t>
            </a:r>
            <a:r>
              <a:rPr lang="de-DE" sz="2000" i="1" dirty="0" smtClean="0">
                <a:solidFill>
                  <a:srgbClr val="66FF33"/>
                </a:solidFill>
              </a:rPr>
              <a:t>2 </a:t>
            </a:r>
            <a:r>
              <a:rPr lang="de-DE" sz="2000" i="1" dirty="0" smtClean="0">
                <a:solidFill>
                  <a:srgbClr val="66FF33"/>
                </a:solidFill>
                <a:sym typeface="Wingdings" panose="05000000000000000000" pitchFamily="2" charset="2"/>
              </a:rPr>
              <a:t> Formelsammlung</a:t>
            </a:r>
            <a:endParaRPr lang="de-DE" sz="2000" i="1" dirty="0">
              <a:solidFill>
                <a:srgbClr val="66FF33"/>
              </a:solidFill>
            </a:endParaRPr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400366"/>
            <a:ext cx="5248585" cy="2952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136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332656"/>
            <a:ext cx="8579296" cy="626469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e-DE" i="1" dirty="0" smtClean="0"/>
              <a:t>Du hast richtig gerechnet, wenn deine Ergebnisse so aussehen:</a:t>
            </a:r>
          </a:p>
          <a:p>
            <a:pPr marL="0" indent="0">
              <a:buNone/>
            </a:pPr>
            <a:endParaRPr lang="de-DE" i="1" dirty="0"/>
          </a:p>
          <a:p>
            <a:pPr marL="0" indent="0">
              <a:buNone/>
            </a:pPr>
            <a:r>
              <a:rPr lang="de-DE" i="1" u="sng" dirty="0" smtClean="0"/>
              <a:t>Pumpe 1</a:t>
            </a:r>
            <a:r>
              <a:rPr lang="de-DE" i="1" dirty="0" smtClean="0"/>
              <a:t>: 	</a:t>
            </a:r>
            <a:r>
              <a:rPr lang="de-DE" i="1" dirty="0" err="1" smtClean="0"/>
              <a:t>E</a:t>
            </a:r>
            <a:r>
              <a:rPr lang="de-DE" i="1" baseline="-25000" dirty="0" err="1" smtClean="0"/>
              <a:t>pot</a:t>
            </a:r>
            <a:r>
              <a:rPr lang="de-DE" i="1" dirty="0" smtClean="0"/>
              <a:t> = </a:t>
            </a:r>
            <a:r>
              <a:rPr lang="de-DE" i="1" dirty="0"/>
              <a:t>m · g · </a:t>
            </a:r>
            <a:r>
              <a:rPr lang="de-DE" i="1" dirty="0" smtClean="0"/>
              <a:t>h</a:t>
            </a:r>
            <a:br>
              <a:rPr lang="de-DE" i="1" dirty="0" smtClean="0"/>
            </a:br>
            <a:r>
              <a:rPr lang="de-DE" i="1" dirty="0" smtClean="0"/>
              <a:t>		       = 10.000kg · 9,81m/s² · 102m</a:t>
            </a:r>
            <a:br>
              <a:rPr lang="de-DE" i="1" dirty="0" smtClean="0"/>
            </a:br>
            <a:r>
              <a:rPr lang="de-DE" i="1" dirty="0" smtClean="0"/>
              <a:t>		       = 10 006 200 J</a:t>
            </a:r>
          </a:p>
          <a:p>
            <a:pPr marL="0" indent="0">
              <a:buNone/>
            </a:pPr>
            <a:endParaRPr lang="de-DE" i="1" dirty="0"/>
          </a:p>
          <a:p>
            <a:pPr marL="0" indent="0">
              <a:buNone/>
            </a:pPr>
            <a:r>
              <a:rPr lang="de-DE" i="1" u="sng" dirty="0" smtClean="0"/>
              <a:t>Pumpe 2</a:t>
            </a:r>
            <a:r>
              <a:rPr lang="de-DE" i="1" dirty="0" smtClean="0"/>
              <a:t>: 	</a:t>
            </a:r>
            <a:r>
              <a:rPr lang="de-DE" i="1" dirty="0" err="1" smtClean="0"/>
              <a:t>E</a:t>
            </a:r>
            <a:r>
              <a:rPr lang="de-DE" i="1" baseline="-25000" dirty="0" err="1" smtClean="0"/>
              <a:t>pot</a:t>
            </a:r>
            <a:r>
              <a:rPr lang="de-DE" i="1" dirty="0" smtClean="0"/>
              <a:t> </a:t>
            </a:r>
            <a:r>
              <a:rPr lang="de-DE" i="1" dirty="0"/>
              <a:t>= m · g · h</a:t>
            </a:r>
            <a:br>
              <a:rPr lang="de-DE" i="1" dirty="0"/>
            </a:br>
            <a:r>
              <a:rPr lang="de-DE" i="1" dirty="0"/>
              <a:t>		       = </a:t>
            </a:r>
            <a:r>
              <a:rPr lang="de-DE" i="1" dirty="0" smtClean="0"/>
              <a:t>25.000kg </a:t>
            </a:r>
            <a:r>
              <a:rPr lang="de-DE" i="1" dirty="0"/>
              <a:t>· 9,81m/s² · </a:t>
            </a:r>
            <a:r>
              <a:rPr lang="de-DE" i="1" dirty="0" smtClean="0"/>
              <a:t>86m</a:t>
            </a:r>
            <a:r>
              <a:rPr lang="de-DE" i="1" dirty="0"/>
              <a:t/>
            </a:r>
            <a:br>
              <a:rPr lang="de-DE" i="1" dirty="0"/>
            </a:br>
            <a:r>
              <a:rPr lang="de-DE" i="1" dirty="0"/>
              <a:t>		       = </a:t>
            </a:r>
            <a:r>
              <a:rPr lang="de-DE" i="1" dirty="0" smtClean="0"/>
              <a:t>21 091 500 J</a:t>
            </a:r>
            <a:endParaRPr lang="de-DE" dirty="0"/>
          </a:p>
          <a:p>
            <a:pPr marL="0" indent="0">
              <a:buNone/>
            </a:pPr>
            <a:endParaRPr lang="de-DE" b="1" dirty="0" smtClean="0"/>
          </a:p>
          <a:p>
            <a:pPr marL="0" indent="0">
              <a:buNone/>
            </a:pPr>
            <a:r>
              <a:rPr lang="de-DE" dirty="0" smtClean="0"/>
              <a:t>Mehr Energie hat Pumpe 2 aufgewendet.</a:t>
            </a:r>
            <a:endParaRPr lang="de-DE" dirty="0"/>
          </a:p>
          <a:p>
            <a:pPr marL="0" indent="0">
              <a:buNone/>
            </a:pPr>
            <a:r>
              <a:rPr lang="de-DE" b="1" dirty="0" smtClean="0"/>
              <a:t>Aber sie pumpt auch 30 Sekunden länger.</a:t>
            </a:r>
          </a:p>
          <a:p>
            <a:pPr marL="0" indent="0">
              <a:buNone/>
            </a:pPr>
            <a:r>
              <a:rPr lang="de-DE" b="1" dirty="0" smtClean="0"/>
              <a:t>Wir können die Pumpen nicht vergleichen, da sie unterschiedlich lange brauchen.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1400020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04664"/>
                <a:ext cx="8507288" cy="6192688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de-DE" sz="2400" i="1" dirty="0" smtClean="0">
                    <a:solidFill>
                      <a:srgbClr val="66FF33"/>
                    </a:solidFill>
                  </a:rPr>
                  <a:t>Durchlesen</a:t>
                </a:r>
                <a:r>
                  <a:rPr lang="de-DE" b="1" dirty="0" smtClean="0"/>
                  <a:t/>
                </a:r>
                <a:br>
                  <a:rPr lang="de-DE" b="1" dirty="0" smtClean="0"/>
                </a:br>
                <a:r>
                  <a:rPr lang="de-DE" b="1" dirty="0" smtClean="0"/>
                  <a:t>Idee</a:t>
                </a:r>
                <a:r>
                  <a:rPr lang="de-DE" dirty="0" smtClean="0"/>
                  <a:t>: Wir teilen die Energien durch die entsprechenden Sekunden (Zeit).</a:t>
                </a:r>
                <a:br>
                  <a:rPr lang="de-DE" dirty="0" smtClean="0"/>
                </a:br>
                <a:r>
                  <a:rPr lang="de-DE" dirty="0" smtClean="0"/>
                  <a:t>Dann wissen wir, welche Energie die Pumpen pro Sekunde aufgewendet haben. </a:t>
                </a:r>
                <a:r>
                  <a:rPr lang="de-DE" sz="2400" dirty="0" smtClean="0">
                    <a:solidFill>
                      <a:srgbClr val="66FF33"/>
                    </a:solidFill>
                  </a:rPr>
                  <a:t>Berechne</a:t>
                </a:r>
              </a:p>
              <a:p>
                <a:pPr marL="0" indent="0">
                  <a:buNone/>
                </a:pPr>
                <a:endParaRPr lang="de-DE" i="1" dirty="0" smtClean="0"/>
              </a:p>
              <a:p>
                <a:pPr marL="0" indent="0">
                  <a:buNone/>
                </a:pPr>
                <a:r>
                  <a:rPr lang="de-DE" i="1" dirty="0" smtClean="0"/>
                  <a:t>Ergebnisse:</a:t>
                </a:r>
              </a:p>
              <a:p>
                <a:pPr marL="0" indent="0">
                  <a:buNone/>
                </a:pPr>
                <a:endParaRPr lang="de-DE" i="1" dirty="0"/>
              </a:p>
              <a:p>
                <a:pPr marL="0" indent="0">
                  <a:buNone/>
                </a:pPr>
                <a:r>
                  <a:rPr lang="de-DE" i="1" dirty="0" smtClean="0"/>
                  <a:t>Pumpe 1: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de-DE" b="0" i="1" smtClean="0">
                            <a:latin typeface="Cambria Math"/>
                          </a:rPr>
                          <m:t>10.006.200</m:t>
                        </m:r>
                        <m:r>
                          <a:rPr lang="de-DE" b="0" i="1" smtClean="0">
                            <a:latin typeface="Cambria Math"/>
                          </a:rPr>
                          <m:t>𝐽</m:t>
                        </m:r>
                      </m:num>
                      <m:den>
                        <m:r>
                          <a:rPr lang="de-DE" b="0" i="1" smtClean="0">
                            <a:latin typeface="Cambria Math"/>
                          </a:rPr>
                          <m:t>20</m:t>
                        </m:r>
                        <m:r>
                          <a:rPr lang="de-DE" b="0" i="1" smtClean="0">
                            <a:latin typeface="Cambria Math"/>
                          </a:rPr>
                          <m:t>𝑠</m:t>
                        </m:r>
                      </m:den>
                    </m:f>
                  </m:oMath>
                </a14:m>
                <a:r>
                  <a:rPr lang="de-DE" i="1" dirty="0" smtClean="0"/>
                  <a:t> = 500 310 J/s = 500 310 W (Watt)</a:t>
                </a:r>
              </a:p>
              <a:p>
                <a:pPr marL="0" indent="0">
                  <a:buNone/>
                </a:pPr>
                <a:endParaRPr lang="de-DE" i="1" dirty="0"/>
              </a:p>
              <a:p>
                <a:pPr marL="0" indent="0">
                  <a:buNone/>
                </a:pPr>
                <a:r>
                  <a:rPr lang="de-DE" i="1" dirty="0" smtClean="0"/>
                  <a:t>Pumpe 2: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i="1">
                            <a:latin typeface="Cambria Math"/>
                          </a:rPr>
                        </m:ctrlPr>
                      </m:fPr>
                      <m:num>
                        <m:r>
                          <a:rPr lang="de-DE" b="0" i="1" smtClean="0">
                            <a:latin typeface="Cambria Math"/>
                          </a:rPr>
                          <m:t>21.091.500</m:t>
                        </m:r>
                        <m:r>
                          <a:rPr lang="de-DE" i="1">
                            <a:latin typeface="Cambria Math"/>
                          </a:rPr>
                          <m:t>𝐽</m:t>
                        </m:r>
                      </m:num>
                      <m:den>
                        <m:r>
                          <a:rPr lang="de-DE" b="0" i="1" smtClean="0">
                            <a:latin typeface="Cambria Math"/>
                          </a:rPr>
                          <m:t>5</m:t>
                        </m:r>
                        <m:r>
                          <a:rPr lang="de-DE" i="1">
                            <a:latin typeface="Cambria Math"/>
                          </a:rPr>
                          <m:t>0</m:t>
                        </m:r>
                        <m:r>
                          <a:rPr lang="de-DE" i="1">
                            <a:latin typeface="Cambria Math"/>
                          </a:rPr>
                          <m:t>𝑠</m:t>
                        </m:r>
                      </m:den>
                    </m:f>
                    <m:r>
                      <a:rPr lang="de-DE" i="1">
                        <a:latin typeface="Cambria Math"/>
                      </a:rPr>
                      <m:t> </m:t>
                    </m:r>
                  </m:oMath>
                </a14:m>
                <a:r>
                  <a:rPr lang="de-DE" i="1" dirty="0" smtClean="0"/>
                  <a:t>= 421 830 J/s = 421 830 W</a:t>
                </a:r>
              </a:p>
              <a:p>
                <a:pPr marL="0" indent="0">
                  <a:buNone/>
                </a:pPr>
                <a:endParaRPr lang="de-DE" i="1" dirty="0"/>
              </a:p>
              <a:p>
                <a:pPr marL="0" indent="0">
                  <a:buNone/>
                </a:pPr>
                <a:r>
                  <a:rPr lang="de-DE" b="1" dirty="0" smtClean="0"/>
                  <a:t>Pumpe 1 wendet mehr Energie pro Sekunde auf.</a:t>
                </a:r>
              </a:p>
              <a:p>
                <a:pPr marL="0" indent="0">
                  <a:buNone/>
                </a:pPr>
                <a:r>
                  <a:rPr lang="de-DE" b="1" dirty="0" smtClean="0"/>
                  <a:t>Pumpe 1 hat die größere </a:t>
                </a:r>
                <a:r>
                  <a:rPr lang="de-DE" b="1" u="sng" dirty="0" smtClean="0"/>
                  <a:t>Leistung</a:t>
                </a:r>
                <a:r>
                  <a:rPr lang="de-DE" b="1" dirty="0" smtClean="0"/>
                  <a:t>.</a:t>
                </a:r>
                <a:endParaRPr lang="de-DE" b="1" dirty="0"/>
              </a:p>
            </p:txBody>
          </p:sp>
        </mc:Choice>
        <mc:Fallback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04664"/>
                <a:ext cx="8507288" cy="6192688"/>
              </a:xfrm>
              <a:blipFill rotWithShape="1">
                <a:blip r:embed="rId3"/>
                <a:stretch>
                  <a:fillRect l="-1289" t="-137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hteck 3"/>
          <p:cNvSpPr/>
          <p:nvPr/>
        </p:nvSpPr>
        <p:spPr>
          <a:xfrm>
            <a:off x="5230518" y="3343605"/>
            <a:ext cx="3291475" cy="64807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5251343" y="4401108"/>
            <a:ext cx="2304256" cy="64807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5446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395536" y="1340768"/>
            <a:ext cx="8064896" cy="1800200"/>
          </a:xfrm>
          <a:prstGeom prst="rect">
            <a:avLst/>
          </a:prstGeom>
          <a:ln w="38100"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de-DE" b="1" dirty="0" smtClean="0"/>
              <a:t>Leistungsdefinition</a:t>
            </a:r>
            <a:br>
              <a:rPr lang="de-DE" b="1" dirty="0" smtClean="0"/>
            </a:br>
            <a:r>
              <a:rPr lang="de-DE" sz="2000" i="1" dirty="0" smtClean="0">
                <a:solidFill>
                  <a:srgbClr val="66FF33"/>
                </a:solidFill>
              </a:rPr>
              <a:t>Durchlesen</a:t>
            </a:r>
            <a:endParaRPr lang="de-DE" sz="2000" i="1" dirty="0">
              <a:solidFill>
                <a:srgbClr val="66FF33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40768"/>
                <a:ext cx="8229600" cy="5184576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de-DE" sz="2400" dirty="0" smtClean="0"/>
                  <a:t>Die </a:t>
                </a:r>
                <a:r>
                  <a:rPr lang="de-DE" sz="2400" dirty="0"/>
                  <a:t>Leistung gibt an, welche Energie </a:t>
                </a:r>
                <a:r>
                  <a:rPr lang="de-DE" sz="2400" dirty="0" smtClean="0"/>
                  <a:t>pro </a:t>
                </a:r>
                <a:r>
                  <a:rPr lang="de-DE" sz="2400" dirty="0" smtClean="0"/>
                  <a:t>Sekunde</a:t>
                </a:r>
                <a:r>
                  <a:rPr lang="de-DE" sz="2400" dirty="0"/>
                  <a:t/>
                </a:r>
                <a:br>
                  <a:rPr lang="de-DE" sz="2400" dirty="0"/>
                </a:br>
                <a:r>
                  <a:rPr lang="de-DE" sz="2400" dirty="0" smtClean="0"/>
                  <a:t>aufgewendet </a:t>
                </a:r>
                <a:r>
                  <a:rPr lang="de-DE" sz="2400" dirty="0"/>
                  <a:t>wurde.</a:t>
                </a:r>
              </a:p>
              <a:p>
                <a:pPr marL="0" indent="0">
                  <a:buNone/>
                </a:pPr>
                <a:r>
                  <a:rPr lang="de-DE" sz="2400" dirty="0"/>
                  <a:t>Die Leistung bekommt das Formelzeichen P.</a:t>
                </a:r>
              </a:p>
              <a:p>
                <a:pPr marL="0" indent="0">
                  <a:buNone/>
                </a:pPr>
                <a:r>
                  <a:rPr lang="de-DE" sz="2400" dirty="0"/>
                  <a:t>Die Einheit ist Watt (W).</a:t>
                </a:r>
              </a:p>
              <a:p>
                <a:pPr marL="0" indent="0">
                  <a:buNone/>
                </a:pPr>
                <a:r>
                  <a:rPr lang="de-DE" sz="2400" dirty="0"/>
                  <a:t> </a:t>
                </a:r>
              </a:p>
              <a:p>
                <a:pPr marL="0" indent="0">
                  <a:buNone/>
                </a:pPr>
                <a:r>
                  <a:rPr lang="de-DE" sz="2400" dirty="0"/>
                  <a:t>Die Leistung lässt sich über folgende Formel berechnen: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de-DE" sz="2800" b="0" i="1" smtClean="0">
                        <a:latin typeface="Cambria Math"/>
                      </a:rPr>
                      <m:t>𝑃</m:t>
                    </m:r>
                    <m:r>
                      <a:rPr lang="de-DE" sz="28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de-DE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de-DE" sz="2800" b="0" i="1" smtClean="0">
                            <a:latin typeface="Cambria Math"/>
                          </a:rPr>
                          <m:t>𝐸</m:t>
                        </m:r>
                      </m:num>
                      <m:den>
                        <m:r>
                          <a:rPr lang="de-DE" sz="2800" b="0" i="1" smtClean="0">
                            <a:latin typeface="Cambria Math"/>
                          </a:rPr>
                          <m:t>𝑡</m:t>
                        </m:r>
                      </m:den>
                    </m:f>
                  </m:oMath>
                </a14:m>
                <a:r>
                  <a:rPr lang="de-DE" sz="2400" dirty="0" smtClean="0"/>
                  <a:t>	    bzw. </a:t>
                </a:r>
                <a:r>
                  <a:rPr lang="de-DE" sz="2400" dirty="0"/>
                  <a:t>	</a:t>
                </a:r>
                <a:r>
                  <a:rPr lang="de-DE" sz="2400" dirty="0" smtClean="0"/>
                  <a:t>    </a:t>
                </a:r>
                <a14:m>
                  <m:oMath xmlns:m="http://schemas.openxmlformats.org/officeDocument/2006/math">
                    <m:r>
                      <a:rPr lang="de-DE" sz="2400" b="0" i="1" smtClean="0">
                        <a:latin typeface="Cambria Math"/>
                      </a:rPr>
                      <m:t>𝑃</m:t>
                    </m:r>
                    <m:r>
                      <a:rPr lang="de-DE" sz="2400" b="0" i="1" smtClean="0">
                        <a:latin typeface="Cambria Math"/>
                      </a:rPr>
                      <m:t>=</m:t>
                    </m:r>
                    <m:r>
                      <a:rPr lang="de-DE" sz="2400" b="0" i="1" smtClean="0">
                        <a:latin typeface="Cambria Math"/>
                      </a:rPr>
                      <m:t>𝑈</m:t>
                    </m:r>
                    <m:r>
                      <a:rPr lang="de-DE" sz="2400" b="0" i="1" smtClean="0">
                        <a:latin typeface="Cambria Math"/>
                      </a:rPr>
                      <m:t> ∙</m:t>
                    </m:r>
                    <m:r>
                      <a:rPr lang="de-DE" sz="2400" b="0" i="1" smtClean="0">
                        <a:latin typeface="Cambria Math"/>
                        <a:ea typeface="Cambria Math"/>
                      </a:rPr>
                      <m:t>𝐼</m:t>
                    </m:r>
                    <m:r>
                      <a:rPr lang="de-DE" sz="2400" b="0" i="0" smtClean="0">
                        <a:latin typeface="Cambria Math"/>
                        <a:ea typeface="Cambria Math"/>
                      </a:rPr>
                      <m:t>  </m:t>
                    </m:r>
                  </m:oMath>
                </a14:m>
                <a:r>
                  <a:rPr lang="de-DE" sz="2400" dirty="0" smtClean="0"/>
                  <a:t>(</a:t>
                </a:r>
                <a:r>
                  <a:rPr lang="de-DE" sz="2400" dirty="0"/>
                  <a:t>elektrische Leistung)</a:t>
                </a:r>
              </a:p>
              <a:p>
                <a:pPr marL="0" indent="0">
                  <a:buNone/>
                </a:pPr>
                <a:r>
                  <a:rPr lang="de-DE" sz="2400" dirty="0"/>
                  <a:t> </a:t>
                </a:r>
              </a:p>
              <a:p>
                <a:pPr marL="0" indent="0">
                  <a:buNone/>
                </a:pPr>
                <a:r>
                  <a:rPr lang="de-DE" sz="2400" dirty="0"/>
                  <a:t>Vielfache der Einheit 1W:</a:t>
                </a:r>
              </a:p>
              <a:p>
                <a:pPr marL="0" indent="0">
                  <a:buNone/>
                </a:pPr>
                <a:r>
                  <a:rPr lang="de-DE" sz="2400" dirty="0"/>
                  <a:t>1 kW (Kilowatt) = </a:t>
                </a:r>
                <a:r>
                  <a:rPr lang="de-DE" sz="2400" dirty="0" smtClean="0"/>
                  <a:t>1.000 </a:t>
                </a:r>
                <a:r>
                  <a:rPr lang="de-DE" sz="2400" dirty="0"/>
                  <a:t>W</a:t>
                </a:r>
              </a:p>
              <a:p>
                <a:pPr marL="0" indent="0">
                  <a:buNone/>
                </a:pPr>
                <a:r>
                  <a:rPr lang="de-DE" sz="2400" dirty="0"/>
                  <a:t>1 MW (Megawatt) = </a:t>
                </a:r>
                <a:r>
                  <a:rPr lang="de-DE" sz="2400" dirty="0" smtClean="0"/>
                  <a:t>1.000 </a:t>
                </a:r>
                <a:r>
                  <a:rPr lang="de-DE" sz="2400" dirty="0"/>
                  <a:t>kW = </a:t>
                </a:r>
                <a:r>
                  <a:rPr lang="de-DE" sz="2400" dirty="0" smtClean="0"/>
                  <a:t>1.000.000 </a:t>
                </a:r>
                <a:r>
                  <a:rPr lang="de-DE" sz="2400" dirty="0" smtClean="0"/>
                  <a:t>W</a:t>
                </a:r>
                <a:endParaRPr lang="de-DE" sz="2400" dirty="0"/>
              </a:p>
            </p:txBody>
          </p:sp>
        </mc:Choice>
        <mc:Fallback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40768"/>
                <a:ext cx="8229600" cy="5184576"/>
              </a:xfrm>
              <a:blipFill rotWithShape="1">
                <a:blip r:embed="rId2"/>
                <a:stretch>
                  <a:fillRect l="-1111" t="-941" b="-35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380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Leistungen im Überblick</a:t>
            </a:r>
            <a:br>
              <a:rPr lang="de-DE" b="1" dirty="0" smtClean="0"/>
            </a:br>
            <a:r>
              <a:rPr lang="de-DE" sz="2000" i="1" dirty="0" smtClean="0">
                <a:solidFill>
                  <a:srgbClr val="66FF33"/>
                </a:solidFill>
              </a:rPr>
              <a:t>Durchlesen</a:t>
            </a:r>
            <a:endParaRPr lang="de-DE" i="1" dirty="0">
              <a:solidFill>
                <a:srgbClr val="66FF33"/>
              </a:solidFill>
            </a:endParaRP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1011471"/>
              </p:ext>
            </p:extLst>
          </p:nvPr>
        </p:nvGraphicFramePr>
        <p:xfrm>
          <a:off x="457200" y="1600200"/>
          <a:ext cx="8229600" cy="384048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800" b="0" dirty="0">
                          <a:effectLst/>
                        </a:rPr>
                        <a:t>Mensch gehend</a:t>
                      </a:r>
                      <a:endParaRPr lang="de-DE" sz="24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800" b="0" dirty="0">
                          <a:effectLst/>
                        </a:rPr>
                        <a:t>20 W</a:t>
                      </a:r>
                      <a:endParaRPr lang="de-DE" sz="24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800" dirty="0">
                          <a:effectLst/>
                        </a:rPr>
                        <a:t>Glühlampe</a:t>
                      </a:r>
                      <a:endParaRPr lang="de-DE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800">
                          <a:effectLst/>
                        </a:rPr>
                        <a:t>100 W</a:t>
                      </a:r>
                      <a:endParaRPr lang="de-DE" sz="2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800" dirty="0">
                          <a:effectLst/>
                        </a:rPr>
                        <a:t>Bohrmaschine</a:t>
                      </a:r>
                      <a:endParaRPr lang="de-DE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800" dirty="0">
                          <a:effectLst/>
                        </a:rPr>
                        <a:t>500 W</a:t>
                      </a:r>
                      <a:endParaRPr lang="de-DE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800" dirty="0">
                          <a:effectLst/>
                        </a:rPr>
                        <a:t>Mofa</a:t>
                      </a:r>
                      <a:endParaRPr lang="de-DE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800" dirty="0">
                          <a:effectLst/>
                        </a:rPr>
                        <a:t>1 </a:t>
                      </a:r>
                      <a:r>
                        <a:rPr lang="de-DE" sz="2800" dirty="0" smtClean="0">
                          <a:effectLst/>
                        </a:rPr>
                        <a:t>kW = 1.000 W</a:t>
                      </a:r>
                      <a:endParaRPr lang="de-DE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800">
                          <a:effectLst/>
                        </a:rPr>
                        <a:t>PKW</a:t>
                      </a:r>
                      <a:endParaRPr lang="de-DE" sz="2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800" dirty="0">
                          <a:effectLst/>
                        </a:rPr>
                        <a:t>80 kW</a:t>
                      </a:r>
                      <a:endParaRPr lang="de-DE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800" dirty="0">
                          <a:effectLst/>
                        </a:rPr>
                        <a:t>LKW</a:t>
                      </a:r>
                      <a:endParaRPr lang="de-DE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800" dirty="0">
                          <a:effectLst/>
                        </a:rPr>
                        <a:t>250 kW</a:t>
                      </a:r>
                      <a:endParaRPr lang="de-DE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800" dirty="0" smtClean="0">
                          <a:effectLst/>
                        </a:rPr>
                        <a:t>Windkraftwerk</a:t>
                      </a:r>
                      <a:endParaRPr lang="de-DE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800" dirty="0">
                          <a:effectLst/>
                        </a:rPr>
                        <a:t>1 </a:t>
                      </a:r>
                      <a:r>
                        <a:rPr lang="de-DE" sz="2800" dirty="0" smtClean="0">
                          <a:effectLst/>
                        </a:rPr>
                        <a:t>MW = 1.000.000 W</a:t>
                      </a:r>
                      <a:endParaRPr lang="de-DE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800">
                          <a:effectLst/>
                        </a:rPr>
                        <a:t>ICE</a:t>
                      </a:r>
                      <a:endParaRPr lang="de-DE" sz="2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800" dirty="0">
                          <a:effectLst/>
                        </a:rPr>
                        <a:t>8 MW</a:t>
                      </a:r>
                      <a:endParaRPr lang="de-DE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800">
                          <a:effectLst/>
                        </a:rPr>
                        <a:t>Flugzeug</a:t>
                      </a:r>
                      <a:endParaRPr lang="de-DE" sz="2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800" dirty="0">
                          <a:effectLst/>
                        </a:rPr>
                        <a:t>30 MW</a:t>
                      </a:r>
                      <a:endParaRPr lang="de-DE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388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Übungen zur Leistung</a:t>
            </a:r>
            <a:br>
              <a:rPr lang="de-DE" b="1" dirty="0" smtClean="0"/>
            </a:br>
            <a:r>
              <a:rPr lang="de-DE" sz="2000" i="1" dirty="0" smtClean="0">
                <a:solidFill>
                  <a:srgbClr val="66FF33"/>
                </a:solidFill>
              </a:rPr>
              <a:t>Berechnen </a:t>
            </a:r>
            <a:r>
              <a:rPr lang="de-DE" sz="2000" i="1" dirty="0" smtClean="0">
                <a:solidFill>
                  <a:srgbClr val="66FF33"/>
                </a:solidFill>
                <a:sym typeface="Wingdings" panose="05000000000000000000" pitchFamily="2" charset="2"/>
              </a:rPr>
              <a:t></a:t>
            </a:r>
            <a:r>
              <a:rPr lang="de-DE" sz="2000" i="1" dirty="0" smtClean="0">
                <a:solidFill>
                  <a:srgbClr val="66FF33"/>
                </a:solidFill>
              </a:rPr>
              <a:t> Formelsammlung</a:t>
            </a:r>
            <a:endParaRPr lang="de-DE" i="1" dirty="0">
              <a:solidFill>
                <a:srgbClr val="66FF33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de-DE" dirty="0" smtClean="0"/>
              <a:t>1. Ein </a:t>
            </a:r>
            <a:r>
              <a:rPr lang="de-DE" dirty="0"/>
              <a:t>Kran hebt eine Last von 200kg auf 20m in einer Zeit von 50 Sekunden an.</a:t>
            </a:r>
          </a:p>
          <a:p>
            <a:pPr marL="0" lvl="0" indent="0">
              <a:buNone/>
            </a:pPr>
            <a:r>
              <a:rPr lang="de-DE" dirty="0" smtClean="0"/>
              <a:t>2. Der </a:t>
            </a:r>
            <a:r>
              <a:rPr lang="de-DE" dirty="0"/>
              <a:t>Elektromotor eines Modellautos wird von einem Akku mit einer Spannung von 12V versorgt. Beim Fahren mit Vollgas fließt durch ihn ein Strom von 650mA.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787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Ergebnisse ohne </a:t>
            </a:r>
            <a:r>
              <a:rPr lang="de-DE" b="1" dirty="0" smtClean="0"/>
              <a:t>Rechenweg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de-DE" dirty="0" smtClean="0"/>
              <a:t>784,8 W</a:t>
            </a:r>
          </a:p>
          <a:p>
            <a:pPr marL="514350" indent="-514350">
              <a:buAutoNum type="arabicPeriod"/>
            </a:pPr>
            <a:r>
              <a:rPr lang="de-DE" dirty="0" smtClean="0"/>
              <a:t> 7,8 W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83085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</Words>
  <Application>Microsoft Office PowerPoint</Application>
  <PresentationFormat>Bildschirmpräsentation (4:3)</PresentationFormat>
  <Paragraphs>63</Paragraphs>
  <Slides>8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Larissa</vt:lpstr>
      <vt:lpstr>Leistung</vt:lpstr>
      <vt:lpstr>PowerPoint-Präsentation</vt:lpstr>
      <vt:lpstr>PowerPoint-Präsentation</vt:lpstr>
      <vt:lpstr>PowerPoint-Präsentation</vt:lpstr>
      <vt:lpstr>Leistungsdefinition Durchlesen</vt:lpstr>
      <vt:lpstr>Leistungen im Überblick Durchlesen</vt:lpstr>
      <vt:lpstr>Übungen zur Leistung Berechnen  Formelsammlung</vt:lpstr>
      <vt:lpstr>Ergebnisse ohne Rechenweg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Leistung</dc:title>
  <dc:creator>Marki</dc:creator>
  <cp:lastModifiedBy>Marki</cp:lastModifiedBy>
  <cp:revision>99</cp:revision>
  <dcterms:created xsi:type="dcterms:W3CDTF">2013-02-16T06:16:00Z</dcterms:created>
  <dcterms:modified xsi:type="dcterms:W3CDTF">2018-10-26T13:41:51Z</dcterms:modified>
</cp:coreProperties>
</file>