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70F3-6E24-4842-AE38-124B523B60F3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3370-BF7A-45E4-A0DF-C9313952E6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327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70F3-6E24-4842-AE38-124B523B60F3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3370-BF7A-45E4-A0DF-C9313952E6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3679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70F3-6E24-4842-AE38-124B523B60F3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3370-BF7A-45E4-A0DF-C9313952E6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056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70F3-6E24-4842-AE38-124B523B60F3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3370-BF7A-45E4-A0DF-C9313952E6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941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70F3-6E24-4842-AE38-124B523B60F3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3370-BF7A-45E4-A0DF-C9313952E6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639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70F3-6E24-4842-AE38-124B523B60F3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3370-BF7A-45E4-A0DF-C9313952E6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166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70F3-6E24-4842-AE38-124B523B60F3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3370-BF7A-45E4-A0DF-C9313952E6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460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70F3-6E24-4842-AE38-124B523B60F3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3370-BF7A-45E4-A0DF-C9313952E6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61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70F3-6E24-4842-AE38-124B523B60F3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3370-BF7A-45E4-A0DF-C9313952E6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750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70F3-6E24-4842-AE38-124B523B60F3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3370-BF7A-45E4-A0DF-C9313952E6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6407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70F3-6E24-4842-AE38-124B523B60F3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3370-BF7A-45E4-A0DF-C9313952E6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884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070F3-6E24-4842-AE38-124B523B60F3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13370-BF7A-45E4-A0DF-C9313952E6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33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6600" b="1" dirty="0" smtClean="0"/>
              <a:t>Wirkungsgrad</a:t>
            </a:r>
            <a:endParaRPr lang="de-DE" sz="5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Diese Präsentation findest du auf der Homepage der </a:t>
            </a:r>
            <a:r>
              <a:rPr lang="de-DE" dirty="0" smtClean="0"/>
              <a:t>Realschule.</a:t>
            </a:r>
            <a:br>
              <a:rPr lang="de-DE" dirty="0" smtClean="0"/>
            </a:br>
            <a:r>
              <a:rPr lang="de-DE" dirty="0" smtClean="0"/>
              <a:t>Deshalb </a:t>
            </a:r>
            <a:r>
              <a:rPr lang="de-DE" dirty="0"/>
              <a:t>musst du manche Inhalte jetzt nur durchzulesen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84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de-DE" sz="2000" i="1" dirty="0" smtClean="0">
                <a:solidFill>
                  <a:srgbClr val="66FF33"/>
                </a:solidFill>
              </a:rPr>
              <a:t>Durchlesen</a:t>
            </a:r>
            <a:endParaRPr lang="de-DE" sz="2200" i="1" dirty="0">
              <a:solidFill>
                <a:srgbClr val="66FF33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Bei allen Maschinen wird mehr Energie eingesetzt, als genutzt wird. Die ungenutzte Energie geht in Form von Wärme „verloren“.</a:t>
            </a:r>
          </a:p>
          <a:p>
            <a:pPr marL="0" indent="0">
              <a:buNone/>
            </a:pPr>
            <a:r>
              <a:rPr lang="de-DE" dirty="0" smtClean="0"/>
              <a:t>Das kann man in einem </a:t>
            </a:r>
            <a:r>
              <a:rPr lang="de-DE" b="1" dirty="0" smtClean="0"/>
              <a:t>Energieflussdiagramm </a:t>
            </a:r>
            <a:r>
              <a:rPr lang="de-DE" dirty="0" smtClean="0"/>
              <a:t>darstellen: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Pfeil nach rechts 3"/>
          <p:cNvSpPr/>
          <p:nvPr/>
        </p:nvSpPr>
        <p:spPr>
          <a:xfrm>
            <a:off x="467544" y="4041812"/>
            <a:ext cx="2160240" cy="216024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Eingesetzte Energie</a:t>
            </a:r>
            <a:endParaRPr lang="de-DE" sz="2000" dirty="0"/>
          </a:p>
        </p:txBody>
      </p:sp>
      <p:sp>
        <p:nvSpPr>
          <p:cNvPr id="5" name="Rechteck 4"/>
          <p:cNvSpPr/>
          <p:nvPr/>
        </p:nvSpPr>
        <p:spPr>
          <a:xfrm>
            <a:off x="2843808" y="4365848"/>
            <a:ext cx="1656184" cy="151216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Maschine (</a:t>
            </a:r>
            <a:r>
              <a:rPr lang="de-DE" sz="2000" dirty="0" err="1" smtClean="0"/>
              <a:t>Energieum</a:t>
            </a:r>
            <a:r>
              <a:rPr lang="de-DE" sz="2000" dirty="0" smtClean="0"/>
              <a:t>-wandlung)</a:t>
            </a:r>
            <a:endParaRPr lang="de-DE" sz="2000" dirty="0"/>
          </a:p>
        </p:txBody>
      </p:sp>
      <p:sp>
        <p:nvSpPr>
          <p:cNvPr id="6" name="Pfeil nach rechts 5"/>
          <p:cNvSpPr/>
          <p:nvPr/>
        </p:nvSpPr>
        <p:spPr>
          <a:xfrm>
            <a:off x="4788024" y="3465748"/>
            <a:ext cx="3888432" cy="1944216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Genutzte Energie</a:t>
            </a:r>
            <a:endParaRPr lang="de-DE" sz="2000" dirty="0"/>
          </a:p>
        </p:txBody>
      </p:sp>
      <p:sp>
        <p:nvSpPr>
          <p:cNvPr id="7" name="Pfeil nach rechts 6"/>
          <p:cNvSpPr/>
          <p:nvPr/>
        </p:nvSpPr>
        <p:spPr>
          <a:xfrm>
            <a:off x="4788024" y="5717131"/>
            <a:ext cx="3888432" cy="864096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Ungenutzte Energie (Wärme)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33198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336704"/>
          </a:xfrm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2200" i="1" dirty="0" smtClean="0">
                <a:solidFill>
                  <a:srgbClr val="66FF33"/>
                </a:solidFill>
              </a:rPr>
              <a:t>Durchlesen </a:t>
            </a:r>
            <a:r>
              <a:rPr lang="de-DE" b="1" dirty="0" smtClean="0"/>
              <a:t>Beispiel Auto:</a:t>
            </a:r>
          </a:p>
          <a:p>
            <a:pPr marL="0" indent="0">
              <a:buNone/>
            </a:pPr>
            <a:r>
              <a:rPr lang="de-DE" dirty="0" smtClean="0"/>
              <a:t>Von der chemischen Energie (eingesetzte Energie) im Benzin werden nur 16% in Bewegungsenergie (genutzte Energie) umgewandelt. Der Rest wird in Form von Wärme, Reibung und Abgasen abgegeben (ungenutzte Energie).</a:t>
            </a:r>
          </a:p>
          <a:p>
            <a:pPr marL="0" indent="0">
              <a:buNone/>
            </a:pPr>
            <a:r>
              <a:rPr lang="de-DE" dirty="0" smtClean="0"/>
              <a:t>Der </a:t>
            </a:r>
            <a:r>
              <a:rPr lang="de-DE" u="sng" dirty="0" smtClean="0"/>
              <a:t>Wirkungsgrad</a:t>
            </a:r>
            <a:r>
              <a:rPr lang="de-DE" dirty="0" smtClean="0"/>
              <a:t> eines Autos beträgt 16%.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2200" i="1" dirty="0" smtClean="0">
                <a:solidFill>
                  <a:srgbClr val="66FF33"/>
                </a:solidFill>
              </a:rPr>
              <a:t>Bearbeiten </a:t>
            </a:r>
            <a:r>
              <a:rPr lang="de-DE" b="1" dirty="0" smtClean="0"/>
              <a:t>Aufgabe:</a:t>
            </a:r>
          </a:p>
          <a:p>
            <a:pPr marL="0" indent="0">
              <a:buNone/>
            </a:pPr>
            <a:r>
              <a:rPr lang="de-DE" dirty="0" smtClean="0"/>
              <a:t>Zeichne für dieses Beispiel ein Energieflussdiagramm wie auf der vorigen Folie. Fülle dazu die Pfeile mit den Energieformen und den Prozentzahlen aus und beschrifte das Quadrat entsprechend.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496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Lösung</a:t>
            </a:r>
            <a:endParaRPr lang="de-DE" b="1" dirty="0"/>
          </a:p>
        </p:txBody>
      </p:sp>
      <p:sp>
        <p:nvSpPr>
          <p:cNvPr id="4" name="Pfeil nach rechts 3"/>
          <p:cNvSpPr/>
          <p:nvPr/>
        </p:nvSpPr>
        <p:spPr>
          <a:xfrm>
            <a:off x="467544" y="3140968"/>
            <a:ext cx="2160240" cy="216024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Chemische Energie (Benzin)</a:t>
            </a:r>
            <a:endParaRPr lang="de-DE" sz="2000" dirty="0"/>
          </a:p>
        </p:txBody>
      </p:sp>
      <p:sp>
        <p:nvSpPr>
          <p:cNvPr id="5" name="Rechteck 4"/>
          <p:cNvSpPr/>
          <p:nvPr/>
        </p:nvSpPr>
        <p:spPr>
          <a:xfrm>
            <a:off x="2843808" y="3465004"/>
            <a:ext cx="1656184" cy="151216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Automotor</a:t>
            </a:r>
            <a:endParaRPr lang="de-DE" sz="2000" dirty="0"/>
          </a:p>
        </p:txBody>
      </p:sp>
      <p:sp>
        <p:nvSpPr>
          <p:cNvPr id="6" name="Pfeil nach rechts 5"/>
          <p:cNvSpPr/>
          <p:nvPr/>
        </p:nvSpPr>
        <p:spPr>
          <a:xfrm>
            <a:off x="4788024" y="2564904"/>
            <a:ext cx="3888432" cy="108012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Bewegungsenergie (16%)</a:t>
            </a:r>
            <a:endParaRPr lang="de-DE" sz="2000" dirty="0"/>
          </a:p>
        </p:txBody>
      </p:sp>
      <p:sp>
        <p:nvSpPr>
          <p:cNvPr id="7" name="Pfeil nach rechts 6"/>
          <p:cNvSpPr/>
          <p:nvPr/>
        </p:nvSpPr>
        <p:spPr>
          <a:xfrm>
            <a:off x="4788024" y="3645024"/>
            <a:ext cx="3888432" cy="203535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Wärme, Reibung, Abgase (84%)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57047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95536" y="1340768"/>
            <a:ext cx="8424936" cy="1728192"/>
          </a:xfrm>
          <a:prstGeom prst="rect">
            <a:avLst/>
          </a:prstGeom>
          <a:ln w="381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de-DE" b="1" dirty="0" smtClean="0"/>
              <a:t>Wirkungsgraddefinition</a:t>
            </a:r>
            <a:br>
              <a:rPr lang="de-DE" b="1" dirty="0" smtClean="0"/>
            </a:br>
            <a:r>
              <a:rPr lang="de-DE" sz="2000" i="1" dirty="0" smtClean="0">
                <a:solidFill>
                  <a:srgbClr val="66FF33"/>
                </a:solidFill>
              </a:rPr>
              <a:t>Durchlesen</a:t>
            </a:r>
            <a:endParaRPr lang="de-DE" i="1" dirty="0">
              <a:solidFill>
                <a:srgbClr val="66FF33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507288" cy="5400600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de-DE" dirty="0" smtClean="0"/>
                  <a:t>Der </a:t>
                </a:r>
                <a:r>
                  <a:rPr lang="de-DE" dirty="0"/>
                  <a:t>Wirkungsgrad gibt an, welcher Anteil der aufgewendeten Energie in </a:t>
                </a:r>
                <a:r>
                  <a:rPr lang="de-DE" dirty="0" smtClean="0"/>
                  <a:t>genutzte Energie </a:t>
                </a:r>
                <a:r>
                  <a:rPr lang="de-DE" dirty="0"/>
                  <a:t>umgewandelt wird.</a:t>
                </a:r>
              </a:p>
              <a:p>
                <a:pPr marL="0" indent="0">
                  <a:buNone/>
                </a:pPr>
                <a:r>
                  <a:rPr lang="de-DE" dirty="0"/>
                  <a:t>Der Wirkungsgrad bekommt das Formelzeichen </a:t>
                </a:r>
                <a:r>
                  <a:rPr lang="de-DE" dirty="0" smtClean="0">
                    <a:sym typeface="Symbol"/>
                  </a:rPr>
                  <a:t> (</a:t>
                </a:r>
                <a:r>
                  <a:rPr lang="de-DE" dirty="0" err="1" smtClean="0">
                    <a:sym typeface="Symbol"/>
                  </a:rPr>
                  <a:t>eta</a:t>
                </a:r>
                <a:r>
                  <a:rPr lang="de-DE" dirty="0" smtClean="0">
                    <a:sym typeface="Symbol"/>
                  </a:rPr>
                  <a:t>)</a:t>
                </a:r>
                <a:r>
                  <a:rPr lang="de-DE" dirty="0" smtClean="0"/>
                  <a:t>.</a:t>
                </a:r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Die Einheit ist 1 oder Prozent </a:t>
                </a:r>
                <a:r>
                  <a:rPr lang="de-DE" dirty="0" smtClean="0"/>
                  <a:t>(%).</a:t>
                </a:r>
                <a:br>
                  <a:rPr lang="de-DE" dirty="0" smtClean="0"/>
                </a:br>
                <a:r>
                  <a:rPr lang="de-DE" dirty="0" smtClean="0"/>
                  <a:t>Der Wirkungsgrad ist immer kleiner als 100%.</a:t>
                </a:r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 </a:t>
                </a:r>
              </a:p>
              <a:p>
                <a:pPr marL="0" indent="0">
                  <a:buNone/>
                </a:pPr>
                <a:r>
                  <a:rPr lang="de-DE" dirty="0"/>
                  <a:t>Der Wirkungsgrad lässt sich über folgende Formel berechnen</a:t>
                </a:r>
                <a:r>
                  <a:rPr lang="de-DE" dirty="0" smtClean="0"/>
                  <a:t>:</a:t>
                </a:r>
              </a:p>
              <a:p>
                <a:pPr marL="0" indent="0">
                  <a:buNone/>
                </a:pPr>
                <a:r>
                  <a:rPr lang="de-DE" dirty="0" smtClean="0"/>
                  <a:t/>
                </a:r>
                <a:br>
                  <a:rPr lang="de-DE" dirty="0" smtClean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2600" i="1" smtClean="0">
                          <a:latin typeface="Cambria Math"/>
                          <a:ea typeface="Cambria Math"/>
                        </a:rPr>
                        <m:t>𝜂</m:t>
                      </m:r>
                      <m:r>
                        <a:rPr lang="de-DE" sz="2600" b="0" i="1" smtClean="0"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de-DE" sz="26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2600" b="0" i="1" smtClean="0">
                              <a:latin typeface="Cambria Math"/>
                              <a:ea typeface="Cambria Math"/>
                            </a:rPr>
                            <m:t>𝑔𝑒𝑛𝑢𝑡𝑧𝑡𝑒</m:t>
                          </m:r>
                          <m:r>
                            <a:rPr lang="de-DE" sz="26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de-DE" sz="2600" b="1" i="1" smtClean="0">
                              <a:latin typeface="Cambria Math"/>
                              <a:ea typeface="Cambria Math"/>
                            </a:rPr>
                            <m:t>𝑬𝒏𝒆𝒓𝒈𝒊𝒆</m:t>
                          </m:r>
                        </m:num>
                        <m:den>
                          <m:r>
                            <a:rPr lang="de-DE" sz="2600" b="0" i="1" smtClean="0">
                              <a:latin typeface="Cambria Math"/>
                              <a:ea typeface="Cambria Math"/>
                            </a:rPr>
                            <m:t>𝑎𝑢𝑓𝑔𝑒𝑤𝑒𝑛𝑑𝑒𝑡𝑒</m:t>
                          </m:r>
                          <m:r>
                            <a:rPr lang="de-DE" sz="26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de-DE" sz="2600" b="1" i="1" smtClean="0">
                              <a:latin typeface="Cambria Math"/>
                              <a:ea typeface="Cambria Math"/>
                            </a:rPr>
                            <m:t>𝑬𝒏𝒆𝒓𝒈𝒊𝒆</m:t>
                          </m:r>
                        </m:den>
                      </m:f>
                      <m:r>
                        <a:rPr lang="de-DE" sz="2600" b="0" i="0" smtClean="0"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de-DE" sz="26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6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de-DE" sz="2600" b="1" i="1" smtClean="0"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de-DE" sz="2600" b="0" i="1" smtClean="0">
                                  <a:latin typeface="Cambria Math"/>
                                  <a:ea typeface="Cambria Math"/>
                                </a:rPr>
                                <m:t>𝑛𝑢𝑡𝑧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26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de-DE" sz="2600" b="1" i="1" smtClean="0"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de-DE" sz="2600" b="0" i="1" smtClean="0">
                                  <a:latin typeface="Cambria Math"/>
                                  <a:ea typeface="Cambria Math"/>
                                </a:rPr>
                                <m:t>𝑎𝑢𝑓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DE" sz="2600" dirty="0" smtClean="0"/>
              </a:p>
              <a:p>
                <a:pPr marL="0" indent="0">
                  <a:buNone/>
                </a:pPr>
                <a:r>
                  <a:rPr lang="de-DE" dirty="0"/>
                  <a:t>	</a:t>
                </a:r>
                <a:endParaRPr lang="de-DE" sz="3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2400" i="1" smtClean="0">
                          <a:latin typeface="Cambria Math"/>
                          <a:ea typeface="Cambria Math"/>
                        </a:rPr>
                        <m:t>𝜂</m:t>
                      </m:r>
                      <m:r>
                        <a:rPr lang="de-DE" sz="2400" b="0" i="1" smtClean="0"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de-DE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2400" b="0" i="1" smtClean="0">
                              <a:latin typeface="Cambria Math"/>
                              <a:ea typeface="Cambria Math"/>
                            </a:rPr>
                            <m:t>𝑔𝑒𝑛𝑢𝑡𝑧𝑡𝑒</m:t>
                          </m:r>
                          <m:r>
                            <a:rPr lang="de-DE" sz="24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de-DE" sz="2400" b="1" i="1" smtClean="0">
                              <a:latin typeface="Cambria Math"/>
                              <a:ea typeface="Cambria Math"/>
                            </a:rPr>
                            <m:t>𝑳𝒆𝒊𝒔𝒕𝒖𝒏𝒈</m:t>
                          </m:r>
                        </m:num>
                        <m:den>
                          <m:r>
                            <a:rPr lang="de-DE" sz="2400" b="0" i="1" smtClean="0">
                              <a:latin typeface="Cambria Math"/>
                              <a:ea typeface="Cambria Math"/>
                            </a:rPr>
                            <m:t>𝑎𝑢𝑓𝑔𝑒𝑤𝑒𝑛𝑑𝑒𝑡𝑒</m:t>
                          </m:r>
                          <m:r>
                            <a:rPr lang="de-DE" sz="24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de-DE" sz="2400" b="1" i="1" smtClean="0">
                              <a:latin typeface="Cambria Math"/>
                              <a:ea typeface="Cambria Math"/>
                            </a:rPr>
                            <m:t>𝑳𝒆𝒊𝒔𝒕𝒖𝒏𝒈</m:t>
                          </m:r>
                        </m:den>
                      </m:f>
                      <m:r>
                        <a:rPr lang="de-DE" sz="2400" b="0" i="0" smtClean="0"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de-DE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1" i="1" smtClean="0">
                                  <a:latin typeface="Cambria Math"/>
                                  <a:ea typeface="Cambria Math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de-DE" sz="2400" b="0" i="1" smtClean="0">
                                  <a:latin typeface="Cambria Math"/>
                                  <a:ea typeface="Cambria Math"/>
                                </a:rPr>
                                <m:t>𝑛𝑢𝑡𝑧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1" i="1" smtClean="0">
                                  <a:latin typeface="Cambria Math"/>
                                  <a:ea typeface="Cambria Math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de-DE" sz="2400" b="0" i="1" smtClean="0">
                                  <a:latin typeface="Cambria Math"/>
                                  <a:ea typeface="Cambria Math"/>
                                </a:rPr>
                                <m:t>𝑎𝑢𝑓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DE" sz="3100" dirty="0" smtClean="0"/>
              </a:p>
              <a:p>
                <a:pPr marL="0" indent="0">
                  <a:buNone/>
                </a:pPr>
                <a:r>
                  <a:rPr lang="de-DE" sz="3100" dirty="0" smtClean="0"/>
                  <a:t/>
                </a:r>
                <a:br>
                  <a:rPr lang="de-DE" sz="3100" dirty="0" smtClean="0"/>
                </a:br>
                <a:r>
                  <a:rPr lang="de-DE" sz="3100" b="1" i="1" dirty="0" smtClean="0"/>
                  <a:t>Tipp zum Rechnen: </a:t>
                </a:r>
                <a:r>
                  <a:rPr lang="de-DE" sz="3100" i="1" dirty="0" smtClean="0"/>
                  <a:t>Immer </a:t>
                </a:r>
                <a:r>
                  <a:rPr lang="de-DE" sz="3100" i="1" smtClean="0"/>
                  <a:t>die </a:t>
                </a:r>
                <a:r>
                  <a:rPr lang="de-DE" sz="3100" i="1" smtClean="0"/>
                  <a:t>kleinere </a:t>
                </a:r>
                <a:r>
                  <a:rPr lang="de-DE" sz="3100" i="1" dirty="0" smtClean="0"/>
                  <a:t>Zahl geteilt durch die größere Zahl</a:t>
                </a:r>
              </a:p>
              <a:p>
                <a:pPr marL="0" indent="0">
                  <a:buNone/>
                </a:pPr>
                <a:endParaRPr lang="de-DE" sz="3100" dirty="0" smtClean="0"/>
              </a:p>
              <a:p>
                <a:pPr marL="0" indent="0">
                  <a:buNone/>
                </a:pPr>
                <a:endParaRPr lang="de-DE" sz="3100" dirty="0" smtClean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507288" cy="5400600"/>
              </a:xfrm>
              <a:blipFill rotWithShape="1">
                <a:blip r:embed="rId2"/>
                <a:stretch>
                  <a:fillRect l="-1146" t="-2032" b="-259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901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Wirkungsgrade im Überblick</a:t>
            </a:r>
            <a:br>
              <a:rPr lang="de-DE" b="1" dirty="0" smtClean="0"/>
            </a:br>
            <a:r>
              <a:rPr lang="de-DE" sz="2000" i="1" dirty="0" smtClean="0">
                <a:solidFill>
                  <a:srgbClr val="66FF33"/>
                </a:solidFill>
              </a:rPr>
              <a:t>Durchlesen</a:t>
            </a:r>
            <a:endParaRPr lang="de-DE" sz="2200" i="1" dirty="0">
              <a:solidFill>
                <a:srgbClr val="66FF33"/>
              </a:solidFill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362775"/>
              </p:ext>
            </p:extLst>
          </p:nvPr>
        </p:nvGraphicFramePr>
        <p:xfrm>
          <a:off x="457200" y="1600200"/>
          <a:ext cx="8229600" cy="4267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114800"/>
                <a:gridCol w="4114800"/>
              </a:tblGrid>
              <a:tr h="362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 b="0" dirty="0">
                          <a:effectLst/>
                          <a:latin typeface="+mn-lt"/>
                          <a:ea typeface="Times New Roman"/>
                        </a:rPr>
                        <a:t>Glühlampe</a:t>
                      </a:r>
                      <a:endParaRPr lang="de-DE" sz="2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 b="0" dirty="0">
                          <a:effectLst/>
                          <a:latin typeface="+mn-lt"/>
                          <a:ea typeface="Times New Roman"/>
                        </a:rPr>
                        <a:t>5%</a:t>
                      </a:r>
                      <a:endParaRPr lang="de-DE" sz="2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2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>
                          <a:effectLst/>
                          <a:latin typeface="+mn-lt"/>
                          <a:ea typeface="Times New Roman"/>
                        </a:rPr>
                        <a:t>Leuchtstoffröhre</a:t>
                      </a:r>
                      <a:endParaRPr lang="de-DE" sz="2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>
                          <a:effectLst/>
                          <a:latin typeface="+mn-lt"/>
                          <a:ea typeface="Times New Roman"/>
                        </a:rPr>
                        <a:t>15%</a:t>
                      </a:r>
                      <a:endParaRPr lang="de-DE" sz="2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2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 dirty="0">
                          <a:effectLst/>
                          <a:latin typeface="+mn-lt"/>
                          <a:ea typeface="Times New Roman"/>
                        </a:rPr>
                        <a:t>Dampfmaschine</a:t>
                      </a:r>
                      <a:endParaRPr lang="de-DE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>
                          <a:effectLst/>
                          <a:latin typeface="+mn-lt"/>
                          <a:ea typeface="Times New Roman"/>
                        </a:rPr>
                        <a:t>15%</a:t>
                      </a:r>
                      <a:endParaRPr lang="de-DE" sz="2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2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>
                          <a:effectLst/>
                          <a:latin typeface="+mn-lt"/>
                          <a:ea typeface="Times New Roman"/>
                        </a:rPr>
                        <a:t>Benzinmotor</a:t>
                      </a:r>
                      <a:endParaRPr lang="de-DE" sz="2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>
                          <a:effectLst/>
                          <a:latin typeface="+mn-lt"/>
                          <a:ea typeface="Times New Roman"/>
                        </a:rPr>
                        <a:t>35%</a:t>
                      </a:r>
                      <a:endParaRPr lang="de-DE" sz="2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2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>
                          <a:effectLst/>
                          <a:latin typeface="+mn-lt"/>
                          <a:ea typeface="Times New Roman"/>
                        </a:rPr>
                        <a:t>Dampfturbine</a:t>
                      </a:r>
                      <a:endParaRPr lang="de-DE" sz="2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>
                          <a:effectLst/>
                          <a:latin typeface="+mn-lt"/>
                          <a:ea typeface="Times New Roman"/>
                        </a:rPr>
                        <a:t>40%</a:t>
                      </a:r>
                      <a:endParaRPr lang="de-DE" sz="2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2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 dirty="0">
                          <a:effectLst/>
                          <a:latin typeface="+mn-lt"/>
                          <a:ea typeface="Times New Roman"/>
                        </a:rPr>
                        <a:t>Wasserturbine</a:t>
                      </a:r>
                      <a:endParaRPr lang="de-DE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>
                          <a:effectLst/>
                          <a:latin typeface="+mn-lt"/>
                          <a:ea typeface="Times New Roman"/>
                        </a:rPr>
                        <a:t>90%</a:t>
                      </a:r>
                      <a:endParaRPr lang="de-DE" sz="2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2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>
                          <a:effectLst/>
                          <a:latin typeface="+mn-lt"/>
                          <a:ea typeface="Times New Roman"/>
                        </a:rPr>
                        <a:t>Kochplatte</a:t>
                      </a:r>
                      <a:endParaRPr lang="de-DE" sz="2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>
                          <a:effectLst/>
                          <a:latin typeface="+mn-lt"/>
                          <a:ea typeface="Times New Roman"/>
                        </a:rPr>
                        <a:t>90%</a:t>
                      </a:r>
                      <a:endParaRPr lang="de-DE" sz="2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2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>
                          <a:effectLst/>
                          <a:latin typeface="+mn-lt"/>
                          <a:ea typeface="Times New Roman"/>
                        </a:rPr>
                        <a:t>Generator</a:t>
                      </a:r>
                      <a:endParaRPr lang="de-DE" sz="2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>
                          <a:effectLst/>
                          <a:latin typeface="+mn-lt"/>
                          <a:ea typeface="Times New Roman"/>
                        </a:rPr>
                        <a:t>98%</a:t>
                      </a:r>
                      <a:endParaRPr lang="de-DE" sz="2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2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 dirty="0">
                          <a:effectLst/>
                          <a:latin typeface="+mn-lt"/>
                          <a:ea typeface="Times New Roman"/>
                        </a:rPr>
                        <a:t>Elektromotor</a:t>
                      </a:r>
                      <a:endParaRPr lang="de-DE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>
                          <a:effectLst/>
                          <a:latin typeface="+mn-lt"/>
                          <a:ea typeface="Times New Roman"/>
                        </a:rPr>
                        <a:t>98%</a:t>
                      </a:r>
                      <a:endParaRPr lang="de-DE" sz="2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2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 dirty="0">
                          <a:effectLst/>
                          <a:latin typeface="+mn-lt"/>
                          <a:ea typeface="Times New Roman"/>
                        </a:rPr>
                        <a:t>Wasserkocher</a:t>
                      </a:r>
                      <a:endParaRPr lang="de-DE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 dirty="0">
                          <a:effectLst/>
                          <a:latin typeface="+mn-lt"/>
                          <a:ea typeface="Times New Roman"/>
                        </a:rPr>
                        <a:t>98%</a:t>
                      </a:r>
                      <a:endParaRPr lang="de-DE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00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Übungen zum Wirkungsgrad</a:t>
            </a:r>
            <a:br>
              <a:rPr lang="de-DE" b="1" dirty="0" smtClean="0"/>
            </a:br>
            <a:r>
              <a:rPr lang="de-DE" sz="2000" i="1" dirty="0" smtClean="0">
                <a:solidFill>
                  <a:srgbClr val="66FF33"/>
                </a:solidFill>
              </a:rPr>
              <a:t>Berechnen </a:t>
            </a:r>
            <a:r>
              <a:rPr lang="de-DE" sz="2000" i="1" dirty="0" smtClean="0">
                <a:solidFill>
                  <a:srgbClr val="66FF33"/>
                </a:solidFill>
                <a:sym typeface="Wingdings" panose="05000000000000000000" pitchFamily="2" charset="2"/>
              </a:rPr>
              <a:t> Formelsammlung</a:t>
            </a:r>
            <a:endParaRPr lang="de-DE" dirty="0">
              <a:solidFill>
                <a:srgbClr val="66FF33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e-DE" dirty="0" smtClean="0"/>
              <a:t>1. Bei </a:t>
            </a:r>
            <a:r>
              <a:rPr lang="de-DE" dirty="0"/>
              <a:t>einem Elektromotor eines Modellflugzeuges beträgt die aufgewendete Energie 118 J. Davon können lediglich 79 J zur Fortbewegung genutzt werden.</a:t>
            </a:r>
          </a:p>
          <a:p>
            <a:pPr marL="0" lvl="0" indent="0">
              <a:buNone/>
            </a:pPr>
            <a:r>
              <a:rPr lang="de-DE" dirty="0" smtClean="0"/>
              <a:t>2. Eine Energiesparlampe wird an einer Spannung von 230V betrieben. Durch sie fließt ein Strom von ca. 48 mA. Zur Beleuchtung werden 2,75 </a:t>
            </a:r>
            <a:r>
              <a:rPr lang="de-DE" dirty="0"/>
              <a:t>W </a:t>
            </a:r>
            <a:r>
              <a:rPr lang="de-DE" dirty="0" smtClean="0"/>
              <a:t>genutzt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970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Ergebnisse ohne Rechenweg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DE" dirty="0" smtClean="0"/>
              <a:t>0,67 = 67%</a:t>
            </a:r>
          </a:p>
          <a:p>
            <a:pPr marL="514350" indent="-514350">
              <a:buAutoNum type="arabicPeriod"/>
            </a:pPr>
            <a:r>
              <a:rPr lang="de-DE" dirty="0" smtClean="0"/>
              <a:t>0,25 = 25%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281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Microsoft Office PowerPoint</Application>
  <PresentationFormat>Bildschirmpräsentation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Wirkungsgrad</vt:lpstr>
      <vt:lpstr>Durchlesen</vt:lpstr>
      <vt:lpstr>PowerPoint-Präsentation</vt:lpstr>
      <vt:lpstr>PowerPoint-Präsentation</vt:lpstr>
      <vt:lpstr>Wirkungsgraddefinition Durchlesen</vt:lpstr>
      <vt:lpstr>Wirkungsgrade im Überblick Durchlesen</vt:lpstr>
      <vt:lpstr>Übungen zum Wirkungsgrad Berechnen  Formelsammlung</vt:lpstr>
      <vt:lpstr>Ergebnisse ohne Rechenweg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Wirkungsgrad</dc:title>
  <dc:creator>Marki</dc:creator>
  <cp:lastModifiedBy>AProfLehrer</cp:lastModifiedBy>
  <cp:revision>49</cp:revision>
  <dcterms:created xsi:type="dcterms:W3CDTF">2013-02-16T06:55:47Z</dcterms:created>
  <dcterms:modified xsi:type="dcterms:W3CDTF">2019-03-11T07:47:06Z</dcterms:modified>
</cp:coreProperties>
</file>